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IBM Plex Sans" panose="020B0503050203000203" pitchFamily="34" charset="0"/>
      <p:regular r:id="rId32"/>
      <p:bold r:id="rId33"/>
      <p:italic r:id="rId34"/>
      <p:boldItalic r:id="rId35"/>
    </p:embeddedFont>
    <p:embeddedFont>
      <p:font typeface="IBM Plex Sans SemiBold" panose="020B0703050203000203" pitchFamily="34" charset="0"/>
      <p:regular r:id="rId36"/>
      <p:bold r:id="rId37"/>
      <p:italic r:id="rId38"/>
      <p:boldItalic r:id="rId39"/>
    </p:embeddedFont>
    <p:embeddedFont>
      <p:font typeface="Roboto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>
          <p15:clr>
            <a:srgbClr val="9AA0A6"/>
          </p15:clr>
        </p15:guide>
        <p15:guide id="2" pos="29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A3F7AA-FB1C-40F7-866D-0470BBB859F3}">
  <a:tblStyle styleId="{A6A3F7AA-FB1C-40F7-866D-0470BBB859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56"/>
      </p:cViewPr>
      <p:guideLst>
        <p:guide orient="horz" pos="1597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ksergey.ru/timer/?t=300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nlinetimer.ru/#!/timer/2022-01-14T13:30:46.171Z/2022-01-14T13:30:46.171Z/forward/0/2/100/t/run/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0" name="Google Shape;3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f27e802a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f27e802a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f27e802a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f27e802a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f27e802a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f27e802a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58be1b990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158be1b990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58be1b990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g158be1b990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58be1b990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158be1b990e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58be1b990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158be1b990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solidFill>
                  <a:schemeClr val="dk1"/>
                </a:solidFill>
              </a:rPr>
              <a:t>Для удобства можно использовать таймер на экране: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вариант 1,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вариант 2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81ba7d4ae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1081ba7d4ae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ff5d8f3301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ff5d8f3301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99ae5b3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99ae5b3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f5e2109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gff5e2109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81ba7d4ae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1081ba7d4ae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16132c2d2b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1" name="Google Shape;451;g116132c2d2b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0f07d28dee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0f07d28dee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 можете сами менять вопросы! Попросите студентов ответить голосом или отписаться в чате.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647329f79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7" name="Google Shape;317;g10647329f7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a88ad15b6_0_292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11a88ad15b6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778"/>
            <a:ext cx="4572300" cy="34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99ae5b3c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99ae5b3c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f27e802a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f27e802a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9cd3b7ca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9cd3b7ca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f27e802a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f27e802a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99ae5b3c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99ae5b3c0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842969" y="2049775"/>
            <a:ext cx="34581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">
  <p:cSld name="1_Title slide 5_2_1_4_1_1_1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subTitle" idx="2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3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5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6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7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8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9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3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Титульник">
  <p:cSld name="TITLE_1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Титульник">
  <p:cSld name="TITLE_1_4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Титульник">
  <p:cSld name="TITLE_1_3"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Титульник">
  <p:cSld name="TITLE_1_2_1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Титульник">
  <p:cSld name="TITLE_1_2_1_1_1_1">
    <p:bg>
      <p:bgPr>
        <a:solidFill>
          <a:schemeClr val="dk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Пустой титульник, вставь справа иллюстрацию по теме">
  <p:cSld name="TITLE_1_2_1_1_1_1_1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TITLE_1_1_2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10 Отбивка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4" name="Google Shape;17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4" name="Google Shape;18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0" name="Google Shape;19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">
  <p:cSld name="1_Title slide 5_2_1_4_1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subTitle" idx="2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5" name="Google Shape;19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Что будет на уроке - 1 вариант">
  <p:cSld name="1_Title slide 5_2_1_2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subTitle" idx="2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 txBox="1">
            <a:spLocks noGrp="1"/>
          </p:cNvSpPr>
          <p:nvPr>
            <p:ph type="body" idx="3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1" name="Google Shape;201;p38"/>
          <p:cNvSpPr txBox="1">
            <a:spLocks noGrp="1"/>
          </p:cNvSpPr>
          <p:nvPr>
            <p:ph type="subTitle" idx="4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body" idx="5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subTitle" idx="6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7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ubTitle" idx="8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body" idx="9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subTitle" idx="13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4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ubTitle" idx="15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body" idx="16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Что будет на уроке - 2 вариант ">
  <p:cSld name="1_Title slide 5_2_1_2_1"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2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ubTitle" idx="3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4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subTitle" idx="5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body" idx="6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subTitle" idx="7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8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subTitle" idx="9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body" idx="13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subTitle" idx="14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body" idx="15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subTitle" idx="16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45" name="Google Shape;24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ubTitle" idx="16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9" name="Google Shape;259;p43"/>
          <p:cNvSpPr txBox="1">
            <a:spLocks noGrp="1"/>
          </p:cNvSpPr>
          <p:nvPr>
            <p:ph type="subTitle" idx="17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subTitle" idx="18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subTitle" idx="19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ubTitle" idx="20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subTitle" idx="21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subTitle" idx="22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subTitle" idx="23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6" name="Google Shape;266;p43"/>
          <p:cNvSpPr txBox="1">
            <a:spLocks noGrp="1"/>
          </p:cNvSpPr>
          <p:nvPr>
            <p:ph type="subTitle" idx="24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subTitle" idx="2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3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subTitle" idx="4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5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5" name="Google Shape;275;p44"/>
          <p:cNvSpPr txBox="1">
            <a:spLocks noGrp="1"/>
          </p:cNvSpPr>
          <p:nvPr>
            <p:ph type="subTitle" idx="6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6" name="Google Shape;276;p44"/>
          <p:cNvSpPr txBox="1">
            <a:spLocks noGrp="1"/>
          </p:cNvSpPr>
          <p:nvPr>
            <p:ph type="subTitle" idx="7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7" name="Google Shape;277;p44"/>
          <p:cNvSpPr txBox="1">
            <a:spLocks noGrp="1"/>
          </p:cNvSpPr>
          <p:nvPr>
            <p:ph type="subTitle" idx="8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subTitle" idx="9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 1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2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subTitle" idx="3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subTitle" idx="4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subTitle" idx="5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subTitle" idx="6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subTitle" idx="7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subTitle" idx="8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subTitle" idx="9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1" name="Google Shape;291;p45"/>
          <p:cNvSpPr txBox="1">
            <a:spLocks noGrp="1"/>
          </p:cNvSpPr>
          <p:nvPr>
            <p:ph type="subTitle" idx="13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2" name="Google Shape;292;p45"/>
          <p:cNvSpPr txBox="1">
            <a:spLocks noGrp="1"/>
          </p:cNvSpPr>
          <p:nvPr>
            <p:ph type="subTitle" idx="14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3" name="Google Shape;293;p45"/>
          <p:cNvSpPr txBox="1">
            <a:spLocks noGrp="1"/>
          </p:cNvSpPr>
          <p:nvPr>
            <p:ph type="subTitle" idx="15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subTitle" idx="16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19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</a:pPr>
            <a:r>
              <a:rPr lang="ru-RU"/>
              <a:t>Базы данных и SQL</a:t>
            </a:r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</a:pPr>
            <a:r>
              <a:rPr lang="ru-RU"/>
              <a:t>Семинар 6.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6"/>
          <p:cNvSpPr txBox="1">
            <a:spLocks noGrp="1"/>
          </p:cNvSpPr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33333"/>
                </a:solidFill>
                <a:highlight>
                  <a:srgbClr val="FFFFFF"/>
                </a:highlight>
              </a:rPr>
              <a:t>Команда “CREATE TEMPORARY TABLE” создает:</a:t>
            </a:r>
            <a:endParaRPr sz="2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63" name="Google Shape;363;p56"/>
          <p:cNvSpPr txBox="1"/>
          <p:nvPr/>
        </p:nvSpPr>
        <p:spPr>
          <a:xfrm>
            <a:off x="652975" y="216765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Виртуальную таблицу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Воображаемую таблицу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Временную таблицу 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Новую таблицу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>
            <a:spLocks noGrp="1"/>
          </p:cNvSpPr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33333"/>
                </a:solidFill>
                <a:highlight>
                  <a:srgbClr val="FFFFFF"/>
                </a:highlight>
              </a:rPr>
              <a:t>Если отключить соединение с базой данных, временная таблица будет …</a:t>
            </a:r>
            <a:endParaRPr sz="2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652975" y="216765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автоматически уничтожена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автоматически сохранена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автоматически очистится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автоматически уничтожатся данные, но останутся лишь заголовки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8"/>
          <p:cNvSpPr txBox="1">
            <a:spLocks noGrp="1"/>
          </p:cNvSpPr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33333"/>
                </a:solidFill>
                <a:highlight>
                  <a:srgbClr val="FFFFFF"/>
                </a:highlight>
              </a:rPr>
              <a:t>Если отключить соединение с базой данных, временная таблица будет …</a:t>
            </a:r>
            <a:endParaRPr sz="2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75" name="Google Shape;375;p58"/>
          <p:cNvSpPr txBox="1"/>
          <p:nvPr/>
        </p:nvSpPr>
        <p:spPr>
          <a:xfrm>
            <a:off x="652975" y="216765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автоматически уничтожена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автоматически сохранена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автоматически очистится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автоматически уничтожаются данные, но останутся лишь заголовки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9"/>
          <p:cNvSpPr txBox="1">
            <a:spLocks noGrp="1"/>
          </p:cNvSpPr>
          <p:nvPr>
            <p:ph type="title"/>
          </p:nvPr>
        </p:nvSpPr>
        <p:spPr>
          <a:xfrm>
            <a:off x="636196" y="536175"/>
            <a:ext cx="5752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Процедуры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1" name="Google Shape;381;p59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2" name="Google Shape;382;p59"/>
          <p:cNvSpPr txBox="1"/>
          <p:nvPr/>
        </p:nvSpPr>
        <p:spPr>
          <a:xfrm>
            <a:off x="582900" y="1194000"/>
            <a:ext cx="7978200" cy="46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Cоздание процедуры</a:t>
            </a:r>
            <a:endParaRPr sz="11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DELIMITER </a:t>
            </a: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$$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PROCEDURE</a:t>
            </a: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GetCustomers()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BEGIN</a:t>
            </a:r>
            <a:endParaRPr sz="11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r>
              <a:rPr lang="ru-RU"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endParaRPr sz="11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customerName,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city,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state,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postalCode,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country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r>
              <a:rPr lang="ru-RU"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</a:t>
            </a:r>
            <a:endParaRPr sz="11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	customers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r>
              <a:rPr lang="ru-RU"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 BY</a:t>
            </a: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customerName;    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END</a:t>
            </a: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$$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DELIMITER </a:t>
            </a: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100"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3" name="Google Shape;383;p59"/>
          <p:cNvSpPr txBox="1"/>
          <p:nvPr/>
        </p:nvSpPr>
        <p:spPr>
          <a:xfrm>
            <a:off x="4280450" y="1237075"/>
            <a:ext cx="2659200" cy="3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Вызов процедуры:</a:t>
            </a:r>
            <a:endParaRPr sz="11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CALL </a:t>
            </a: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GetCustomers();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первом вызове хранимой процедуры MySQL ищет имя в каталоге базы данных, компилирует код хранимой процедуры, помещает его в область памяти, известную как кэш, и выполняет хранимую процедуру.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вы снова вызовете ту же хранимую процедуру в том же сеансе, MySQL просто выполнит хранимую процедуру из кэша без необходимости ее перекомпиляции.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>
            <a:spLocks noGrp="1"/>
          </p:cNvSpPr>
          <p:nvPr>
            <p:ph type="title"/>
          </p:nvPr>
        </p:nvSpPr>
        <p:spPr>
          <a:xfrm>
            <a:off x="539997" y="540725"/>
            <a:ext cx="6238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sz="2500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Создание и вызов процедуры в MySQL </a:t>
            </a:r>
            <a:endParaRPr sz="2500" b="1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9" name="Google Shape;389;p60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0" name="Google Shape;390;p60"/>
          <p:cNvSpPr txBox="1"/>
          <p:nvPr/>
        </p:nvSpPr>
        <p:spPr>
          <a:xfrm>
            <a:off x="483100" y="900725"/>
            <a:ext cx="7978200" cy="5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# Создание процедуры:</a:t>
            </a:r>
            <a:endParaRPr sz="18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DELIMITER </a:t>
            </a:r>
            <a:r>
              <a:rPr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$$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PROCEDURE</a:t>
            </a:r>
            <a:r>
              <a:rPr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procedure_name(parameter_list)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BEGIN</a:t>
            </a:r>
            <a:endParaRPr sz="18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statements;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statements;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statements;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END </a:t>
            </a:r>
            <a:r>
              <a:rPr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$$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DELIMITER </a:t>
            </a:r>
            <a:r>
              <a:rPr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#Вызов процедуры</a:t>
            </a:r>
            <a:r>
              <a:rPr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CALL </a:t>
            </a:r>
            <a:r>
              <a:rPr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procedure_name(argument_list);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3" name="Google Shape;403;p62"/>
          <p:cNvSpPr txBox="1">
            <a:spLocks noGrp="1"/>
          </p:cNvSpPr>
          <p:nvPr>
            <p:ph type="title"/>
          </p:nvPr>
        </p:nvSpPr>
        <p:spPr>
          <a:xfrm>
            <a:off x="457250" y="469175"/>
            <a:ext cx="61068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sz="2300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Процедура</a:t>
            </a:r>
            <a:endParaRPr sz="2300" b="1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4" name="Google Shape;404;p62"/>
          <p:cNvSpPr txBox="1"/>
          <p:nvPr/>
        </p:nvSpPr>
        <p:spPr>
          <a:xfrm>
            <a:off x="457250" y="967725"/>
            <a:ext cx="5665200" cy="4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latin typeface="IBM Plex Sans"/>
                <a:ea typeface="IBM Plex Sans"/>
                <a:cs typeface="IBM Plex Sans"/>
                <a:sym typeface="IBM Plex Sans"/>
              </a:rPr>
              <a:t>Создайте хранимую функцию hello(), которая будет возвращать приветствие,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latin typeface="IBM Plex Sans"/>
                <a:ea typeface="IBM Plex Sans"/>
                <a:cs typeface="IBM Plex Sans"/>
                <a:sym typeface="IBM Plex Sans"/>
              </a:rPr>
              <a:t>в зависимости от текущего времени суток.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latin typeface="IBM Plex Sans"/>
                <a:ea typeface="IBM Plex Sans"/>
                <a:cs typeface="IBM Plex Sans"/>
                <a:sym typeface="IBM Plex Sans"/>
              </a:rPr>
              <a:t>С 6:00 до 12:00 функция должна возвращать фразу "Доброе утро",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latin typeface="IBM Plex Sans"/>
                <a:ea typeface="IBM Plex Sans"/>
                <a:cs typeface="IBM Plex Sans"/>
                <a:sym typeface="IBM Plex Sans"/>
              </a:rPr>
              <a:t>с 12:00 до 18:00 функция должна возвращать фразу "Добрый день",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latin typeface="IBM Plex Sans"/>
                <a:ea typeface="IBM Plex Sans"/>
                <a:cs typeface="IBM Plex Sans"/>
                <a:sym typeface="IBM Plex Sans"/>
              </a:rPr>
              <a:t>с 18:00 до 00:00 — "Добрый вечер", с 00:00 до 6:00 — "Доброй ночи".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1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6" name="Google Shape;396;p61"/>
          <p:cNvSpPr txBox="1"/>
          <p:nvPr/>
        </p:nvSpPr>
        <p:spPr>
          <a:xfrm>
            <a:off x="236950" y="648325"/>
            <a:ext cx="6541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latin typeface="IBM Plex Sans"/>
                <a:ea typeface="IBM Plex Sans"/>
                <a:cs typeface="IBM Plex Sans"/>
                <a:sym typeface="IBM Plex Sans"/>
              </a:rPr>
              <a:t>Задание: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Выведите первые N чисел Фибоначчи.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97" name="Google Shape;3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275" y="1859375"/>
            <a:ext cx="4285738" cy="282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Перерыв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4"/>
          <p:cNvSpPr txBox="1">
            <a:spLocks noGrp="1"/>
          </p:cNvSpPr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Транзакции</a:t>
            </a:r>
            <a:endParaRPr/>
          </a:p>
        </p:txBody>
      </p:sp>
      <p:pic>
        <p:nvPicPr>
          <p:cNvPr id="415" name="Google Shape;415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4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7" name="Google Shape;417;p64"/>
          <p:cNvSpPr txBox="1"/>
          <p:nvPr/>
        </p:nvSpPr>
        <p:spPr>
          <a:xfrm>
            <a:off x="493725" y="1298650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8" name="Google Shape;41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425" y="1439874"/>
            <a:ext cx="5715000" cy="1038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9" name="Google Shape;419;p64"/>
          <p:cNvGraphicFramePr/>
          <p:nvPr/>
        </p:nvGraphicFramePr>
        <p:xfrm>
          <a:off x="94500" y="1337100"/>
          <a:ext cx="2766000" cy="1463010"/>
        </p:xfrm>
        <a:graphic>
          <a:graphicData uri="http://schemas.openxmlformats.org/drawingml/2006/table">
            <a:tbl>
              <a:tblPr>
                <a:noFill/>
                <a:tableStyleId>{A6A3F7AA-FB1C-40F7-866D-0470BBB859F3}</a:tableStyleId>
              </a:tblPr>
              <a:tblGrid>
                <a:gridCol w="276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2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>
                          <a:solidFill>
                            <a:srgbClr val="3A3A3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START TRANSACTION;</a:t>
                      </a:r>
                      <a:endParaRPr b="1">
                        <a:solidFill>
                          <a:srgbClr val="3A3A3A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>
                          <a:solidFill>
                            <a:srgbClr val="3A3A3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{sql statement 1}</a:t>
                      </a:r>
                      <a:endParaRPr b="1">
                        <a:solidFill>
                          <a:srgbClr val="3A3A3A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>
                          <a:solidFill>
                            <a:srgbClr val="3A3A3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{sql statement 2}</a:t>
                      </a:r>
                      <a:endParaRPr b="1">
                        <a:solidFill>
                          <a:srgbClr val="3A3A3A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>
                          <a:solidFill>
                            <a:srgbClr val="3A3A3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>
                        <a:solidFill>
                          <a:srgbClr val="3A3A3A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>
                          <a:solidFill>
                            <a:srgbClr val="3A3A3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b="1">
                        <a:solidFill>
                          <a:srgbClr val="3A3A3A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>
                          <a:solidFill>
                            <a:srgbClr val="3A3A3A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COMMIT;</a:t>
                      </a:r>
                      <a:endParaRPr b="1">
                        <a:solidFill>
                          <a:srgbClr val="3A3A3A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0" name="Google Shape;420;p64"/>
          <p:cNvSpPr txBox="1"/>
          <p:nvPr/>
        </p:nvSpPr>
        <p:spPr>
          <a:xfrm>
            <a:off x="59625" y="2966825"/>
            <a:ext cx="9084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Таблица для работы: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CREATE TABLE bankaccounts(accountno varchar(20) PRIMARY KEY NOT NULL, funds decimal(8,2));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Добавьте информацию о двух счетах с именами ACC1 и ACC2 с начальным балансом средств в размере 1000 долларов США каждый.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5"/>
          <p:cNvSpPr txBox="1">
            <a:spLocks noGrp="1"/>
          </p:cNvSpPr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Транзакции</a:t>
            </a:r>
            <a:endParaRPr/>
          </a:p>
        </p:txBody>
      </p:sp>
      <p:pic>
        <p:nvPicPr>
          <p:cNvPr id="426" name="Google Shape;426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5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8" name="Google Shape;428;p65"/>
          <p:cNvSpPr txBox="1"/>
          <p:nvPr/>
        </p:nvSpPr>
        <p:spPr>
          <a:xfrm>
            <a:off x="493725" y="1298650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9" name="Google Shape;429;p65"/>
          <p:cNvSpPr txBox="1"/>
          <p:nvPr/>
        </p:nvSpPr>
        <p:spPr>
          <a:xfrm>
            <a:off x="29850" y="1298650"/>
            <a:ext cx="90843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Добавьте информацию о двух счетах с именами ACC1 и ACC2 с начальным балансом средств в размере 1000 долларов США каждый.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INTO</a:t>
            </a:r>
            <a:r>
              <a:rPr lang="ru-RU" b="1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bankaccounts </a:t>
            </a: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VALUES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("ACC1", 1000);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INTO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bankaccounts </a:t>
            </a: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VALUES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("ACC2", 1000);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– Изменим баланс на аккаунтах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 TRANSACTION; </a:t>
            </a:r>
            <a:endParaRPr b="1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UPDATE 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bankaccounts </a:t>
            </a: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SET 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funds=funds-100 </a:t>
            </a: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WHERE 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accountno='ACC1';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UPDATE 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bankaccounts </a:t>
            </a: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SET 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funds=funds+100 </a:t>
            </a: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WHERE 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accountno='ACC2';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COMMIT</a:t>
            </a: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;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30" name="Google Shape;43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388" y="1897125"/>
            <a:ext cx="981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9913" y="2909550"/>
            <a:ext cx="9715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309" name="Google Shape;3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4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6"/>
          <p:cNvSpPr txBox="1">
            <a:spLocks noGrp="1"/>
          </p:cNvSpPr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Циклы</a:t>
            </a:r>
            <a:endParaRPr/>
          </a:p>
        </p:txBody>
      </p:sp>
      <p:pic>
        <p:nvPicPr>
          <p:cNvPr id="437" name="Google Shape;43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6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9" name="Google Shape;439;p66"/>
          <p:cNvSpPr txBox="1"/>
          <p:nvPr/>
        </p:nvSpPr>
        <p:spPr>
          <a:xfrm>
            <a:off x="493725" y="1298650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0" name="Google Shape;440;p66"/>
          <p:cNvSpPr txBox="1"/>
          <p:nvPr/>
        </p:nvSpPr>
        <p:spPr>
          <a:xfrm>
            <a:off x="0" y="2729025"/>
            <a:ext cx="9084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Реализуйте процедуру, внутри которой с помощью цикла выведите числа от N до 1: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CB7832"/>
                </a:solidFill>
                <a:latin typeface="IBM Plex Sans"/>
                <a:ea typeface="IBM Plex Sans"/>
                <a:cs typeface="IBM Plex Sans"/>
                <a:sym typeface="IBM Plex Sans"/>
              </a:rPr>
              <a:t>N = 5=&gt;5,4,3,2,1,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41" name="Google Shape;44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838" y="1800225"/>
            <a:ext cx="981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8613" y="2879725"/>
            <a:ext cx="97155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6"/>
          <p:cNvSpPr txBox="1"/>
          <p:nvPr/>
        </p:nvSpPr>
        <p:spPr>
          <a:xfrm>
            <a:off x="305650" y="1172750"/>
            <a:ext cx="31011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[label_name:] WHILE </a:t>
            </a:r>
            <a:endParaRPr b="1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condition DO </a:t>
            </a:r>
            <a:endParaRPr b="1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  statements_list</a:t>
            </a:r>
            <a:endParaRPr b="1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1600" marR="10160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-RU" b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END WHILE [label_name]</a:t>
            </a:r>
            <a:endParaRPr b="1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7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8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4" name="Google Shape;454;p68"/>
          <p:cNvSpPr txBox="1"/>
          <p:nvPr/>
        </p:nvSpPr>
        <p:spPr>
          <a:xfrm>
            <a:off x="479650" y="1240350"/>
            <a:ext cx="57522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1.	Создайте функцию, которая принимает кол-во сек и форматирует их в кол-во дней, часов, минут и секунд.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Пример: </a:t>
            </a:r>
            <a:r>
              <a:rPr lang="ru-RU">
                <a:solidFill>
                  <a:srgbClr val="0550AE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123456 -&gt;'1 days 10 hours 17 minutes 36 seconds '</a:t>
            </a:r>
            <a:endParaRPr>
              <a:solidFill>
                <a:srgbClr val="0550AE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50AE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2.	Выведите только четные числа от 1 до 10 включительно.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Пример: </a:t>
            </a:r>
            <a:r>
              <a:rPr lang="ru-RU">
                <a:solidFill>
                  <a:srgbClr val="0550AE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2,4,6,8,10 (можно сделать через шаг +  2: х = 2, х+=2)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550AE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50AE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9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/>
          </a:p>
        </p:txBody>
      </p:sp>
      <p:sp>
        <p:nvSpPr>
          <p:cNvPr id="460" name="Google Shape;460;p69"/>
          <p:cNvSpPr txBox="1"/>
          <p:nvPr/>
        </p:nvSpPr>
        <p:spPr>
          <a:xfrm>
            <a:off x="65118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61" name="Google Shape;461;p6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Семинар 1. Знакомство с языками программирования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2" name="Google Shape;462;p69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3" name="Google Shape;463;p69"/>
          <p:cNvSpPr txBox="1"/>
          <p:nvPr/>
        </p:nvSpPr>
        <p:spPr>
          <a:xfrm>
            <a:off x="335525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pic>
        <p:nvPicPr>
          <p:cNvPr id="464" name="Google Shape;46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15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70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550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</a:pPr>
            <a:r>
              <a:rPr lang="ru-RU"/>
              <a:t>План на сегодня:</a:t>
            </a:r>
            <a:endParaRPr/>
          </a:p>
        </p:txBody>
      </p:sp>
      <p:sp>
        <p:nvSpPr>
          <p:cNvPr id="320" name="Google Shape;320;p49"/>
          <p:cNvSpPr txBox="1">
            <a:spLocks noGrp="1"/>
          </p:cNvSpPr>
          <p:nvPr>
            <p:ph type="subTitle" idx="2"/>
          </p:nvPr>
        </p:nvSpPr>
        <p:spPr>
          <a:xfrm>
            <a:off x="536400" y="1336200"/>
            <a:ext cx="80640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Quiz!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Работа с  процедурами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Изучение функций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Перерыв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Использование транзакций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Циклы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Домашнее задание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904" y="0"/>
            <a:ext cx="47240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0"/>
          <p:cNvSpPr txBox="1">
            <a:spLocks noGrp="1"/>
          </p:cNvSpPr>
          <p:nvPr>
            <p:ph type="title"/>
          </p:nvPr>
        </p:nvSpPr>
        <p:spPr>
          <a:xfrm>
            <a:off x="570075" y="791013"/>
            <a:ext cx="2048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Quiz!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333333"/>
                </a:solidFill>
                <a:highlight>
                  <a:srgbClr val="FFFFFF"/>
                </a:highlight>
              </a:rPr>
              <a:t>Выберите верный вариант создания переменной:</a:t>
            </a:r>
            <a:endParaRPr sz="2300"/>
          </a:p>
        </p:txBody>
      </p:sp>
      <p:sp>
        <p:nvSpPr>
          <p:cNvPr id="333" name="Google Shape;333;p51"/>
          <p:cNvSpPr txBox="1"/>
          <p:nvPr/>
        </p:nvSpPr>
        <p:spPr>
          <a:xfrm>
            <a:off x="652975" y="2494000"/>
            <a:ext cx="8107200" cy="28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@start = 1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 = 1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@start := 1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 := 1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333333"/>
                </a:solidFill>
                <a:highlight>
                  <a:srgbClr val="FFFFFF"/>
                </a:highlight>
              </a:rPr>
              <a:t>Выберите верный вариант создания переменной:</a:t>
            </a:r>
            <a:endParaRPr sz="2300"/>
          </a:p>
        </p:txBody>
      </p:sp>
      <p:sp>
        <p:nvSpPr>
          <p:cNvPr id="339" name="Google Shape;339;p52"/>
          <p:cNvSpPr txBox="1"/>
          <p:nvPr/>
        </p:nvSpPr>
        <p:spPr>
          <a:xfrm>
            <a:off x="652975" y="2494000"/>
            <a:ext cx="8107200" cy="28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@start = 1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 = 1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@start := 1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 := 1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333333"/>
                </a:solidFill>
                <a:highlight>
                  <a:srgbClr val="FFFFFF"/>
                </a:highlight>
              </a:rPr>
              <a:t>Команда …  создает хранимую процедуру;</a:t>
            </a:r>
            <a:endParaRPr sz="2300"/>
          </a:p>
        </p:txBody>
      </p:sp>
      <p:sp>
        <p:nvSpPr>
          <p:cNvPr id="345" name="Google Shape;345;p53"/>
          <p:cNvSpPr txBox="1"/>
          <p:nvPr/>
        </p:nvSpPr>
        <p:spPr>
          <a:xfrm>
            <a:off x="652975" y="2494000"/>
            <a:ext cx="8107200" cy="24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PROCEDURE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ADD PROCEDURE 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TABLE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333333"/>
                </a:solidFill>
                <a:highlight>
                  <a:srgbClr val="FFFFFF"/>
                </a:highlight>
              </a:rPr>
              <a:t>Команда …  создает хранимую процедуру;</a:t>
            </a:r>
            <a:endParaRPr sz="2300"/>
          </a:p>
        </p:txBody>
      </p:sp>
      <p:sp>
        <p:nvSpPr>
          <p:cNvPr id="351" name="Google Shape;351;p54"/>
          <p:cNvSpPr txBox="1"/>
          <p:nvPr/>
        </p:nvSpPr>
        <p:spPr>
          <a:xfrm>
            <a:off x="652975" y="2494000"/>
            <a:ext cx="8107200" cy="24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CREATE PROCEDURE 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ADD PROCEDURE 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TABLE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>
            <a:spLocks noGrp="1"/>
          </p:cNvSpPr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33333"/>
                </a:solidFill>
                <a:highlight>
                  <a:srgbClr val="FFFFFF"/>
                </a:highlight>
              </a:rPr>
              <a:t>Команда “CREATE TEMPORARY TABLE” создает:</a:t>
            </a:r>
            <a:endParaRPr sz="2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57" name="Google Shape;357;p55"/>
          <p:cNvSpPr txBox="1"/>
          <p:nvPr/>
        </p:nvSpPr>
        <p:spPr>
          <a:xfrm>
            <a:off x="652975" y="216765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Виртуальную таблицу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Воображаемую таблицу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Временную таблицу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Новую таблицу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720</Words>
  <Application>Microsoft Office PowerPoint</Application>
  <PresentationFormat>Экран (16:9)</PresentationFormat>
  <Paragraphs>152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IBM Plex Sans</vt:lpstr>
      <vt:lpstr>Courier New</vt:lpstr>
      <vt:lpstr>IBM Plex Sans SemiBold</vt:lpstr>
      <vt:lpstr>Calibri</vt:lpstr>
      <vt:lpstr>Roboto</vt:lpstr>
      <vt:lpstr>Arial</vt:lpstr>
      <vt:lpstr>Макет шаблона GB</vt:lpstr>
      <vt:lpstr>Макет шаблона GB</vt:lpstr>
      <vt:lpstr>Базы данных и SQL</vt:lpstr>
      <vt:lpstr>Презентация PowerPoint</vt:lpstr>
      <vt:lpstr>План на сегодня:</vt:lpstr>
      <vt:lpstr>Quiz!</vt:lpstr>
      <vt:lpstr>Выберите верный вариант создания переменной:</vt:lpstr>
      <vt:lpstr>Выберите верный вариант создания переменной:</vt:lpstr>
      <vt:lpstr>Команда …  создает хранимую процедуру;</vt:lpstr>
      <vt:lpstr>Команда …  создает хранимую процедуру;</vt:lpstr>
      <vt:lpstr>Команда “CREATE TEMPORARY TABLE” создает:</vt:lpstr>
      <vt:lpstr>Команда “CREATE TEMPORARY TABLE” создает:</vt:lpstr>
      <vt:lpstr>Если отключить соединение с базой данных, временная таблица будет …</vt:lpstr>
      <vt:lpstr>Если отключить соединение с базой данных, временная таблица будет …</vt:lpstr>
      <vt:lpstr>Процедуры</vt:lpstr>
      <vt:lpstr>Создание и вызов процедуры в MySQL </vt:lpstr>
      <vt:lpstr>Процедура</vt:lpstr>
      <vt:lpstr>Презентация PowerPoint</vt:lpstr>
      <vt:lpstr>Ваши вопросы?  Перерыв</vt:lpstr>
      <vt:lpstr>Транзакции</vt:lpstr>
      <vt:lpstr>Транзакции</vt:lpstr>
      <vt:lpstr>Циклы</vt:lpstr>
      <vt:lpstr>Ваши вопросы?</vt:lpstr>
      <vt:lpstr>Презентация PowerPoint</vt:lpstr>
      <vt:lpstr>Рефлексия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Базы данных и SQL</dc:title>
  <cp:lastModifiedBy>Рустем Богданов</cp:lastModifiedBy>
  <cp:revision>1</cp:revision>
  <dcterms:modified xsi:type="dcterms:W3CDTF">2023-04-28T16:54:11Z</dcterms:modified>
</cp:coreProperties>
</file>